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8" r:id="rId4"/>
    <p:sldId id="259" r:id="rId5"/>
    <p:sldId id="260" r:id="rId6"/>
    <p:sldId id="261" r:id="rId7"/>
    <p:sldId id="262" r:id="rId8"/>
    <p:sldId id="263" r:id="rId9"/>
    <p:sldId id="264" r:id="rId10"/>
  </p:sldIdLst>
  <p:sldSz cx="18288000" cy="10287000"/>
  <p:notesSz cx="6858000" cy="9144000"/>
  <p:embeddedFontLst>
    <p:embeddedFont>
      <p:font typeface="Bebas Neue Cyrillic" panose="02000506000000020004"/>
      <p:regular r:id="rId14"/>
    </p:embeddedFont>
    <p:embeddedFont>
      <p:font typeface="Open Sans" panose="020B0606030504020204"/>
      <p:regular r:id="rId15"/>
      <p:bold r:id="rId16"/>
      <p:italic r:id="rId17"/>
      <p:boldItalic r:id="rId18"/>
    </p:embeddedFont>
    <p:embeddedFont>
      <p:font typeface="Open Sans Bold"/>
      <p:bold r:id="rId19"/>
    </p:embeddedFon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link.springer.com/article/10.1007/s12652-021-03376-6" TargetMode="Externa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5" name="Group 5"/>
          <p:cNvGrpSpPr/>
          <p:nvPr/>
        </p:nvGrpSpPr>
        <p:grpSpPr>
          <a:xfrm>
            <a:off x="7887442" y="1311327"/>
            <a:ext cx="2513117" cy="2550211"/>
            <a:chOff x="0" y="0"/>
            <a:chExt cx="3350822" cy="3400281"/>
          </a:xfrm>
        </p:grpSpPr>
        <p:sp>
          <p:nvSpPr>
            <p:cNvPr id="6" name="Freeform 6"/>
            <p:cNvSpPr/>
            <p:nvPr/>
          </p:nvSpPr>
          <p:spPr>
            <a:xfrm>
              <a:off x="0" y="0"/>
              <a:ext cx="3350822" cy="3400281"/>
            </a:xfrm>
            <a:custGeom>
              <a:avLst/>
              <a:gdLst/>
              <a:ahLst/>
              <a:cxnLst/>
              <a:rect l="l" t="t" r="r" b="b"/>
              <a:pathLst>
                <a:path w="3350822" h="3400281">
                  <a:moveTo>
                    <a:pt x="0" y="0"/>
                  </a:moveTo>
                  <a:lnTo>
                    <a:pt x="3350822" y="0"/>
                  </a:lnTo>
                  <a:lnTo>
                    <a:pt x="3350822" y="3400281"/>
                  </a:lnTo>
                  <a:lnTo>
                    <a:pt x="0" y="340028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
          <p:nvSpPr>
            <p:cNvPr id="7" name="Freeform 7"/>
            <p:cNvSpPr/>
            <p:nvPr/>
          </p:nvSpPr>
          <p:spPr>
            <a:xfrm>
              <a:off x="1189659" y="861742"/>
              <a:ext cx="971504" cy="1316077"/>
            </a:xfrm>
            <a:custGeom>
              <a:avLst/>
              <a:gdLst/>
              <a:ahLst/>
              <a:cxnLst/>
              <a:rect l="l" t="t" r="r" b="b"/>
              <a:pathLst>
                <a:path w="971504" h="1316077">
                  <a:moveTo>
                    <a:pt x="0" y="0"/>
                  </a:moveTo>
                  <a:lnTo>
                    <a:pt x="971504" y="0"/>
                  </a:lnTo>
                  <a:lnTo>
                    <a:pt x="971504" y="1316078"/>
                  </a:lnTo>
                  <a:lnTo>
                    <a:pt x="0" y="13160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sp>
        <p:nvSpPr>
          <p:cNvPr id="8" name="Freeform 8"/>
          <p:cNvSpPr/>
          <p:nvPr/>
        </p:nvSpPr>
        <p:spPr>
          <a:xfrm>
            <a:off x="15102187" y="0"/>
            <a:ext cx="3185813" cy="3185813"/>
          </a:xfrm>
          <a:custGeom>
            <a:avLst/>
            <a:gdLst/>
            <a:ahLst/>
            <a:cxnLst/>
            <a:rect l="l" t="t" r="r" b="b"/>
            <a:pathLst>
              <a:path w="3185813" h="3185813">
                <a:moveTo>
                  <a:pt x="0" y="0"/>
                </a:moveTo>
                <a:lnTo>
                  <a:pt x="3185813" y="0"/>
                </a:lnTo>
                <a:lnTo>
                  <a:pt x="3185813" y="3185813"/>
                </a:lnTo>
                <a:lnTo>
                  <a:pt x="0" y="318581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2077405" y="3707055"/>
            <a:ext cx="14133191" cy="6171754"/>
          </a:xfrm>
          <a:prstGeom prst="rect">
            <a:avLst/>
          </a:prstGeom>
        </p:spPr>
        <p:txBody>
          <a:bodyPr lIns="0" tIns="0" rIns="0" bIns="0" rtlCol="0" anchor="t">
            <a:spAutoFit/>
          </a:bodyPr>
          <a:lstStyle/>
          <a:p>
            <a:pPr algn="ctr">
              <a:lnSpc>
                <a:spcPts val="25295"/>
              </a:lnSpc>
              <a:spcBef>
                <a:spcPct val="0"/>
              </a:spcBef>
            </a:pPr>
            <a:r>
              <a:rPr lang="en-US" sz="18070" dirty="0">
                <a:solidFill>
                  <a:srgbClr val="63F1F9"/>
                </a:solidFill>
                <a:latin typeface="Bebas Neue Cyrillic" panose="02000506000000020004"/>
              </a:rPr>
              <a:t>MALWARE ANALYSIS</a:t>
            </a:r>
            <a:endParaRPr lang="en-US" sz="18070" dirty="0">
              <a:solidFill>
                <a:srgbClr val="63F1F9"/>
              </a:solidFill>
              <a:latin typeface="Bebas Neue Cyrillic" panose="02000506000000020004"/>
            </a:endParaRPr>
          </a:p>
          <a:p>
            <a:pPr algn="ctr">
              <a:lnSpc>
                <a:spcPts val="25295"/>
              </a:lnSpc>
              <a:spcBef>
                <a:spcPct val="0"/>
              </a:spcBef>
            </a:pPr>
            <a:r>
              <a:rPr lang="en-US" sz="18070" dirty="0">
                <a:solidFill>
                  <a:srgbClr val="63F1F9"/>
                </a:solidFill>
                <a:latin typeface="Bebas Neue Cyrillic" panose="02000506000000020004"/>
              </a:rPr>
              <a:t>System</a:t>
            </a:r>
            <a:endParaRPr lang="en-US" sz="18070" dirty="0">
              <a:solidFill>
                <a:srgbClr val="63F1F9"/>
              </a:solidFill>
              <a:latin typeface="Bebas Neue Cyrillic" panose="020005060000000200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2600863" y="6007827"/>
            <a:ext cx="4243184" cy="3646486"/>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a:off x="1443953" y="6007827"/>
            <a:ext cx="4243184" cy="3646486"/>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a:off x="203162" y="1754508"/>
            <a:ext cx="5664776" cy="465598"/>
          </a:xfrm>
          <a:custGeom>
            <a:avLst/>
            <a:gdLst/>
            <a:ahLst/>
            <a:cxnLst/>
            <a:rect l="l" t="t" r="r" b="b"/>
            <a:pathLst>
              <a:path w="5664776" h="465598">
                <a:moveTo>
                  <a:pt x="0" y="0"/>
                </a:moveTo>
                <a:lnTo>
                  <a:pt x="5664776" y="0"/>
                </a:lnTo>
                <a:lnTo>
                  <a:pt x="5664776" y="465598"/>
                </a:lnTo>
                <a:lnTo>
                  <a:pt x="0" y="465598"/>
                </a:lnTo>
                <a:lnTo>
                  <a:pt x="0" y="0"/>
                </a:lnTo>
                <a:close/>
              </a:path>
            </a:pathLst>
          </a:custGeom>
          <a:blipFill>
            <a:blip r:embed="rId1"/>
            <a:stretch>
              <a:fillRect/>
            </a:stretch>
          </a:blipFill>
        </p:spPr>
        <p:txBody>
          <a:bodyPr/>
          <a:lstStyle/>
          <a:p>
            <a:endParaRPr lang="en-IN"/>
          </a:p>
        </p:txBody>
      </p:sp>
      <p:sp>
        <p:nvSpPr>
          <p:cNvPr id="11" name="TextBox 11"/>
          <p:cNvSpPr txBox="1"/>
          <p:nvPr/>
        </p:nvSpPr>
        <p:spPr>
          <a:xfrm>
            <a:off x="203162" y="782577"/>
            <a:ext cx="6025413" cy="971931"/>
          </a:xfrm>
          <a:prstGeom prst="rect">
            <a:avLst/>
          </a:prstGeom>
        </p:spPr>
        <p:txBody>
          <a:bodyPr lIns="0" tIns="0" rIns="0" bIns="0" rtlCol="0" anchor="t">
            <a:spAutoFit/>
          </a:bodyPr>
          <a:lstStyle/>
          <a:p>
            <a:pPr>
              <a:lnSpc>
                <a:spcPts val="7435"/>
              </a:lnSpc>
            </a:pPr>
            <a:r>
              <a:rPr lang="en-US" sz="6700">
                <a:solidFill>
                  <a:srgbClr val="63F1F9"/>
                </a:solidFill>
                <a:latin typeface="Bebas Neue Cyrillic" panose="02000506000000020004"/>
              </a:rPr>
              <a:t>LITERATURE REVIEW 1</a:t>
            </a:r>
            <a:endParaRPr lang="en-US" sz="6700">
              <a:solidFill>
                <a:srgbClr val="63F1F9"/>
              </a:solidFill>
              <a:latin typeface="Bebas Neue Cyrillic" panose="02000506000000020004"/>
            </a:endParaRPr>
          </a:p>
        </p:txBody>
      </p:sp>
      <p:sp>
        <p:nvSpPr>
          <p:cNvPr id="12" name="TextBox 12"/>
          <p:cNvSpPr txBox="1"/>
          <p:nvPr/>
        </p:nvSpPr>
        <p:spPr>
          <a:xfrm>
            <a:off x="6228575" y="759944"/>
            <a:ext cx="11628822" cy="4011489"/>
          </a:xfrm>
          <a:prstGeom prst="rect">
            <a:avLst/>
          </a:prstGeom>
        </p:spPr>
        <p:txBody>
          <a:bodyPr lIns="0" tIns="0" rIns="0" bIns="0" rtlCol="0" anchor="t">
            <a:spAutoFit/>
          </a:bodyPr>
          <a:lstStyle/>
          <a:p>
            <a:pPr>
              <a:lnSpc>
                <a:spcPts val="3595"/>
              </a:lnSpc>
            </a:pPr>
            <a:r>
              <a:rPr lang="en-US" sz="2565" dirty="0">
                <a:solidFill>
                  <a:srgbClr val="63F1F9"/>
                </a:solidFill>
                <a:latin typeface="Open Sans" panose="020B0606030504020204"/>
              </a:rPr>
              <a:t>“A New Malware Detection System for Android: Adapting Filter-Based Feature Selection Techniques.” </a:t>
            </a:r>
            <a:endParaRPr lang="en-US" sz="2565" dirty="0">
              <a:solidFill>
                <a:srgbClr val="63F1F9"/>
              </a:solidFill>
              <a:latin typeface="Open Sans" panose="020B0606030504020204"/>
            </a:endParaRPr>
          </a:p>
          <a:p>
            <a:pPr>
              <a:lnSpc>
                <a:spcPts val="3595"/>
              </a:lnSpc>
            </a:pPr>
            <a:r>
              <a:rPr lang="en-US" sz="2565" dirty="0">
                <a:solidFill>
                  <a:srgbClr val="FFFFFF"/>
                </a:solidFill>
                <a:latin typeface="Open Sans" panose="020B0606030504020204"/>
              </a:rPr>
              <a:t>-</a:t>
            </a:r>
            <a:r>
              <a:rPr lang="en-US" sz="2565" u="sng" dirty="0">
                <a:solidFill>
                  <a:srgbClr val="FFFFFF"/>
                </a:solidFill>
                <a:latin typeface="Open Sans" panose="020B0606030504020204"/>
                <a:hlinkClick r:id="rId2" tooltip="https://link.springer.com/article/10.1007/s12652-021-03376-6"/>
              </a:rPr>
              <a:t> </a:t>
            </a:r>
            <a:r>
              <a:rPr lang="en-US" sz="2565" u="sng" dirty="0" err="1">
                <a:solidFill>
                  <a:srgbClr val="FFFFFF"/>
                </a:solidFill>
                <a:latin typeface="Open Sans" panose="020B0606030504020204"/>
                <a:hlinkClick r:id="rId2" tooltip="https://link.springer.com/article/10.1007/s12652-021-03376-6"/>
              </a:rPr>
              <a:t>Durmuş</a:t>
            </a:r>
            <a:r>
              <a:rPr lang="en-US" sz="2565" u="sng" dirty="0">
                <a:solidFill>
                  <a:srgbClr val="FFFFFF"/>
                </a:solidFill>
                <a:latin typeface="Open Sans" panose="020B0606030504020204"/>
                <a:hlinkClick r:id="rId2" tooltip="https://link.springer.com/article/10.1007/s12652-021-03376-6"/>
              </a:rPr>
              <a:t> </a:t>
            </a:r>
            <a:r>
              <a:rPr lang="en-US" sz="2565" u="sng" dirty="0" err="1">
                <a:solidFill>
                  <a:srgbClr val="FFFFFF"/>
                </a:solidFill>
                <a:latin typeface="Open Sans" panose="020B0606030504020204"/>
                <a:hlinkClick r:id="rId2" tooltip="https://link.springer.com/article/10.1007/s12652-021-03376-6"/>
              </a:rPr>
              <a:t>Özkan</a:t>
            </a:r>
            <a:r>
              <a:rPr lang="en-US" sz="2565" u="sng" dirty="0">
                <a:solidFill>
                  <a:srgbClr val="FFFFFF"/>
                </a:solidFill>
                <a:latin typeface="Open Sans" panose="020B0606030504020204"/>
                <a:hlinkClick r:id="rId2" tooltip="https://link.springer.com/article/10.1007/s12652-021-03376-6"/>
              </a:rPr>
              <a:t> </a:t>
            </a:r>
            <a:r>
              <a:rPr lang="en-US" sz="2565" u="sng" dirty="0" err="1">
                <a:solidFill>
                  <a:srgbClr val="FFFFFF"/>
                </a:solidFill>
                <a:latin typeface="Open Sans" panose="020B0606030504020204"/>
                <a:hlinkClick r:id="rId2" tooltip="https://link.springer.com/article/10.1007/s12652-021-03376-6"/>
              </a:rPr>
              <a:t>Şahin</a:t>
            </a:r>
            <a:endParaRPr lang="en-US" sz="2565" u="sng" dirty="0">
              <a:solidFill>
                <a:srgbClr val="FFFFFF"/>
              </a:solidFill>
              <a:latin typeface="Open Sans" panose="020B0606030504020204"/>
              <a:hlinkClick r:id="rId2" tooltip="https://link.springer.com/article/10.1007/s12652-021-03376-6"/>
            </a:endParaRPr>
          </a:p>
          <a:p>
            <a:pPr>
              <a:lnSpc>
                <a:spcPts val="3595"/>
              </a:lnSpc>
            </a:pPr>
            <a:r>
              <a:rPr lang="en-US" sz="2565" dirty="0">
                <a:solidFill>
                  <a:srgbClr val="FFFFFF"/>
                </a:solidFill>
                <a:latin typeface="Open Sans" panose="020B0606030504020204"/>
              </a:rPr>
              <a:t>The proposed approach is a machine learning-based static detection of Android malware using permissions extracted from application files as features. Dimensionality reduction is performed using eight feature selection techniques to improve the running time and efficiency of machine learning algorithms</a:t>
            </a:r>
            <a:endParaRPr lang="en-US" sz="2565" dirty="0">
              <a:solidFill>
                <a:srgbClr val="FFFFFF"/>
              </a:solidFill>
              <a:latin typeface="Open Sans" panose="020B0606030504020204"/>
            </a:endParaRPr>
          </a:p>
          <a:p>
            <a:pPr>
              <a:lnSpc>
                <a:spcPts val="3595"/>
              </a:lnSpc>
              <a:spcBef>
                <a:spcPct val="0"/>
              </a:spcBef>
            </a:pPr>
            <a:endParaRPr lang="en-US" sz="2565" dirty="0">
              <a:solidFill>
                <a:srgbClr val="FFFFFF"/>
              </a:solidFill>
              <a:latin typeface="Open Sans" panose="020B0606030504020204"/>
            </a:endParaRPr>
          </a:p>
        </p:txBody>
      </p:sp>
      <p:grpSp>
        <p:nvGrpSpPr>
          <p:cNvPr id="9" name="Group 8"/>
          <p:cNvGrpSpPr/>
          <p:nvPr/>
        </p:nvGrpSpPr>
        <p:grpSpPr>
          <a:xfrm>
            <a:off x="1876051" y="5375140"/>
            <a:ext cx="14535897" cy="4911860"/>
            <a:chOff x="0" y="0"/>
            <a:chExt cx="2067104" cy="698500"/>
          </a:xfrm>
        </p:grpSpPr>
        <p:sp>
          <p:nvSpPr>
            <p:cNvPr id="15" name="Freeform 9"/>
            <p:cNvSpPr/>
            <p:nvPr/>
          </p:nvSpPr>
          <p:spPr>
            <a:xfrm>
              <a:off x="0" y="0"/>
              <a:ext cx="2067104" cy="698500"/>
            </a:xfrm>
            <a:custGeom>
              <a:avLst/>
              <a:gdLst/>
              <a:ahLst/>
              <a:cxnLst/>
              <a:rect l="l" t="t" r="r" b="b"/>
              <a:pathLst>
                <a:path w="2067104" h="698500">
                  <a:moveTo>
                    <a:pt x="2067104" y="349250"/>
                  </a:moveTo>
                  <a:lnTo>
                    <a:pt x="1863904" y="698500"/>
                  </a:lnTo>
                  <a:lnTo>
                    <a:pt x="203200" y="698500"/>
                  </a:lnTo>
                  <a:lnTo>
                    <a:pt x="0" y="349250"/>
                  </a:lnTo>
                  <a:lnTo>
                    <a:pt x="203200" y="0"/>
                  </a:lnTo>
                  <a:lnTo>
                    <a:pt x="1863904" y="0"/>
                  </a:lnTo>
                  <a:lnTo>
                    <a:pt x="2067104" y="349250"/>
                  </a:lnTo>
                  <a:close/>
                </a:path>
              </a:pathLst>
            </a:custGeom>
            <a:blipFill>
              <a:blip r:embed="rId3"/>
              <a:stretch>
                <a:fillRect t="-30648" b="-35814"/>
              </a:stretch>
            </a:blipFill>
          </p:spPr>
          <p:txBody>
            <a:bodyPr/>
            <a:lstStyle/>
            <a:p>
              <a:endParaRPr lang="en-IN"/>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2600863" y="6007827"/>
            <a:ext cx="4243184" cy="3646486"/>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a:off x="1443953" y="6007827"/>
            <a:ext cx="4243184" cy="3646486"/>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a:off x="1876051" y="5375140"/>
            <a:ext cx="14535897" cy="4911860"/>
            <a:chOff x="0" y="0"/>
            <a:chExt cx="2067104" cy="698500"/>
          </a:xfrm>
        </p:grpSpPr>
        <p:sp>
          <p:nvSpPr>
            <p:cNvPr id="9" name="Freeform 9"/>
            <p:cNvSpPr/>
            <p:nvPr/>
          </p:nvSpPr>
          <p:spPr>
            <a:xfrm>
              <a:off x="0" y="0"/>
              <a:ext cx="2067104" cy="698500"/>
            </a:xfrm>
            <a:custGeom>
              <a:avLst/>
              <a:gdLst/>
              <a:ahLst/>
              <a:cxnLst/>
              <a:rect l="l" t="t" r="r" b="b"/>
              <a:pathLst>
                <a:path w="2067104" h="698500">
                  <a:moveTo>
                    <a:pt x="2067104" y="349250"/>
                  </a:moveTo>
                  <a:lnTo>
                    <a:pt x="1863904" y="698500"/>
                  </a:lnTo>
                  <a:lnTo>
                    <a:pt x="203200" y="698500"/>
                  </a:lnTo>
                  <a:lnTo>
                    <a:pt x="0" y="349250"/>
                  </a:lnTo>
                  <a:lnTo>
                    <a:pt x="203200" y="0"/>
                  </a:lnTo>
                  <a:lnTo>
                    <a:pt x="1863904" y="0"/>
                  </a:lnTo>
                  <a:lnTo>
                    <a:pt x="2067104" y="349250"/>
                  </a:lnTo>
                  <a:close/>
                </a:path>
              </a:pathLst>
            </a:custGeom>
            <a:blipFill>
              <a:blip r:embed="rId1"/>
              <a:stretch>
                <a:fillRect t="-30648" b="-35814"/>
              </a:stretch>
            </a:blipFill>
          </p:spPr>
          <p:txBody>
            <a:bodyPr/>
            <a:lstStyle/>
            <a:p>
              <a:endParaRPr lang="en-IN"/>
            </a:p>
          </p:txBody>
        </p:sp>
      </p:grpSp>
      <p:sp>
        <p:nvSpPr>
          <p:cNvPr id="10" name="TextBox 10"/>
          <p:cNvSpPr txBox="1"/>
          <p:nvPr/>
        </p:nvSpPr>
        <p:spPr>
          <a:xfrm>
            <a:off x="203162" y="782577"/>
            <a:ext cx="6025413" cy="971931"/>
          </a:xfrm>
          <a:prstGeom prst="rect">
            <a:avLst/>
          </a:prstGeom>
        </p:spPr>
        <p:txBody>
          <a:bodyPr lIns="0" tIns="0" rIns="0" bIns="0" rtlCol="0" anchor="t">
            <a:spAutoFit/>
          </a:bodyPr>
          <a:lstStyle/>
          <a:p>
            <a:pPr>
              <a:lnSpc>
                <a:spcPts val="7435"/>
              </a:lnSpc>
            </a:pPr>
            <a:r>
              <a:rPr lang="en-US" sz="6700">
                <a:solidFill>
                  <a:srgbClr val="63F1F9"/>
                </a:solidFill>
                <a:latin typeface="Bebas Neue Cyrillic" panose="02000506000000020004"/>
              </a:rPr>
              <a:t>LITERATURE REVIEW 2</a:t>
            </a:r>
            <a:endParaRPr lang="en-US" sz="6700">
              <a:solidFill>
                <a:srgbClr val="63F1F9"/>
              </a:solidFill>
              <a:latin typeface="Bebas Neue Cyrillic" panose="02000506000000020004"/>
            </a:endParaRPr>
          </a:p>
        </p:txBody>
      </p:sp>
      <p:sp>
        <p:nvSpPr>
          <p:cNvPr id="11" name="TextBox 11"/>
          <p:cNvSpPr txBox="1"/>
          <p:nvPr/>
        </p:nvSpPr>
        <p:spPr>
          <a:xfrm>
            <a:off x="6360419" y="687327"/>
            <a:ext cx="11628822" cy="4906839"/>
          </a:xfrm>
          <a:prstGeom prst="rect">
            <a:avLst/>
          </a:prstGeom>
        </p:spPr>
        <p:txBody>
          <a:bodyPr lIns="0" tIns="0" rIns="0" bIns="0" rtlCol="0" anchor="t">
            <a:spAutoFit/>
          </a:bodyPr>
          <a:lstStyle/>
          <a:p>
            <a:pPr>
              <a:lnSpc>
                <a:spcPts val="3595"/>
              </a:lnSpc>
            </a:pPr>
            <a:r>
              <a:rPr lang="en-US" sz="2565">
                <a:solidFill>
                  <a:srgbClr val="63F1F9"/>
                </a:solidFill>
                <a:latin typeface="Open Sans" panose="020B0606030504020204"/>
              </a:rPr>
              <a:t>“What are the main challenges and limitations of machine learning for malware detection?</a:t>
            </a:r>
            <a:endParaRPr lang="en-US" sz="2565">
              <a:solidFill>
                <a:srgbClr val="63F1F9"/>
              </a:solidFill>
              <a:latin typeface="Open Sans" panose="020B0606030504020204"/>
            </a:endParaRPr>
          </a:p>
          <a:p>
            <a:pPr>
              <a:lnSpc>
                <a:spcPts val="3595"/>
              </a:lnSpc>
            </a:pPr>
            <a:r>
              <a:rPr lang="en-US" sz="2565">
                <a:solidFill>
                  <a:srgbClr val="FFFFFF"/>
                </a:solidFill>
                <a:latin typeface="Open Sans" panose="020B0606030504020204"/>
              </a:rPr>
              <a:t>-Pranav Kokane</a:t>
            </a:r>
            <a:endParaRPr lang="en-US" sz="2565">
              <a:solidFill>
                <a:srgbClr val="FFFFFF"/>
              </a:solidFill>
              <a:latin typeface="Open Sans" panose="020B0606030504020204"/>
            </a:endParaRPr>
          </a:p>
          <a:p>
            <a:pPr>
              <a:lnSpc>
                <a:spcPts val="3595"/>
              </a:lnSpc>
            </a:pPr>
            <a:endParaRPr lang="en-US" sz="2565">
              <a:solidFill>
                <a:srgbClr val="FFFFFF"/>
              </a:solidFill>
              <a:latin typeface="Open Sans" panose="020B0606030504020204"/>
            </a:endParaRPr>
          </a:p>
          <a:p>
            <a:pPr>
              <a:lnSpc>
                <a:spcPts val="3595"/>
              </a:lnSpc>
            </a:pPr>
            <a:r>
              <a:rPr lang="en-US" sz="2565">
                <a:solidFill>
                  <a:srgbClr val="FFFFFF"/>
                </a:solidFill>
                <a:latin typeface="Open Sans" panose="020B0606030504020204"/>
              </a:rPr>
              <a:t>Machine learning for malware detection is not a perfect solution and faces some challenges that limit its effectiveness and reliability. Data quality and quantity, feature selection and extraction, and model selection and evaluation can all be complex tasks.</a:t>
            </a:r>
            <a:endParaRPr lang="en-US" sz="2565">
              <a:solidFill>
                <a:srgbClr val="FFFFFF"/>
              </a:solidFill>
              <a:latin typeface="Open Sans" panose="020B0606030504020204"/>
            </a:endParaRPr>
          </a:p>
          <a:p>
            <a:pPr>
              <a:lnSpc>
                <a:spcPts val="3595"/>
              </a:lnSpc>
            </a:pPr>
            <a:r>
              <a:rPr lang="en-US" sz="2565">
                <a:solidFill>
                  <a:srgbClr val="FFFFFF"/>
                </a:solidFill>
                <a:latin typeface="Open Sans" panose="020B0606030504020204"/>
              </a:rPr>
              <a:t>ML cannot replace human factors such as expertise, intuition, judgment, or creativity that are essential for malware detection.</a:t>
            </a:r>
            <a:endParaRPr lang="en-US" sz="2565">
              <a:solidFill>
                <a:srgbClr val="FFFFFF"/>
              </a:solidFill>
              <a:latin typeface="Open Sans" panose="020B0606030504020204"/>
            </a:endParaRPr>
          </a:p>
          <a:p>
            <a:pPr>
              <a:lnSpc>
                <a:spcPts val="3595"/>
              </a:lnSpc>
              <a:spcBef>
                <a:spcPct val="0"/>
              </a:spcBef>
            </a:pPr>
            <a:endParaRPr lang="en-US" sz="2565">
              <a:solidFill>
                <a:srgbClr val="FFFFFF"/>
              </a:solidFill>
              <a:latin typeface="Open Sans" panose="020B0606030504020204"/>
            </a:endParaRPr>
          </a:p>
        </p:txBody>
      </p:sp>
      <p:sp>
        <p:nvSpPr>
          <p:cNvPr id="12" name="Freeform 12"/>
          <p:cNvSpPr/>
          <p:nvPr/>
        </p:nvSpPr>
        <p:spPr>
          <a:xfrm>
            <a:off x="378159" y="1754508"/>
            <a:ext cx="5675419" cy="635335"/>
          </a:xfrm>
          <a:custGeom>
            <a:avLst/>
            <a:gdLst/>
            <a:ahLst/>
            <a:cxnLst/>
            <a:rect l="l" t="t" r="r" b="b"/>
            <a:pathLst>
              <a:path w="5675419" h="635335">
                <a:moveTo>
                  <a:pt x="0" y="0"/>
                </a:moveTo>
                <a:lnTo>
                  <a:pt x="5675418" y="0"/>
                </a:lnTo>
                <a:lnTo>
                  <a:pt x="5675418" y="635335"/>
                </a:lnTo>
                <a:lnTo>
                  <a:pt x="0" y="635335"/>
                </a:lnTo>
                <a:lnTo>
                  <a:pt x="0" y="0"/>
                </a:lnTo>
                <a:close/>
              </a:path>
            </a:pathLst>
          </a:custGeom>
          <a:blipFill>
            <a:blip r:embed="rId2"/>
            <a:stretch>
              <a:fillRect l="-11503" r="-11503"/>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4937836" y="2639948"/>
            <a:ext cx="3086100" cy="265211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a:off x="10078551" y="5143500"/>
            <a:ext cx="3086100" cy="2652117"/>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1028700" y="1166667"/>
            <a:ext cx="5195049" cy="1473281"/>
          </a:xfrm>
          <a:prstGeom prst="rect">
            <a:avLst/>
          </a:prstGeom>
        </p:spPr>
        <p:txBody>
          <a:bodyPr lIns="0" tIns="0" rIns="0" bIns="0" rtlCol="0" anchor="t">
            <a:spAutoFit/>
          </a:bodyPr>
          <a:lstStyle/>
          <a:p>
            <a:pPr>
              <a:lnSpc>
                <a:spcPts val="11400"/>
              </a:lnSpc>
            </a:pPr>
            <a:r>
              <a:rPr lang="en-US" sz="10270">
                <a:solidFill>
                  <a:srgbClr val="63F1F9"/>
                </a:solidFill>
                <a:latin typeface="Bebas Neue Cyrillic" panose="02000506000000020004"/>
              </a:rPr>
              <a:t>OUR PROJECT</a:t>
            </a:r>
            <a:endParaRPr lang="en-US" sz="10270">
              <a:solidFill>
                <a:srgbClr val="63F1F9"/>
              </a:solidFill>
              <a:latin typeface="Bebas Neue Cyrillic" panose="02000506000000020004"/>
            </a:endParaRPr>
          </a:p>
        </p:txBody>
      </p:sp>
      <p:sp>
        <p:nvSpPr>
          <p:cNvPr id="11" name="TextBox 11"/>
          <p:cNvSpPr txBox="1"/>
          <p:nvPr/>
        </p:nvSpPr>
        <p:spPr>
          <a:xfrm>
            <a:off x="1028700" y="5694571"/>
            <a:ext cx="9610875" cy="2790444"/>
          </a:xfrm>
          <a:prstGeom prst="rect">
            <a:avLst/>
          </a:prstGeom>
        </p:spPr>
        <p:txBody>
          <a:bodyPr lIns="0" tIns="0" rIns="0" bIns="0" rtlCol="0" anchor="t">
            <a:spAutoFit/>
          </a:bodyPr>
          <a:lstStyle/>
          <a:p>
            <a:pPr>
              <a:lnSpc>
                <a:spcPts val="4440"/>
              </a:lnSpc>
            </a:pPr>
            <a:r>
              <a:rPr lang="en-US" sz="3170">
                <a:solidFill>
                  <a:srgbClr val="63F1F9"/>
                </a:solidFill>
                <a:latin typeface="Open Sans Bold"/>
              </a:rPr>
              <a:t>We have developed a scoring system for evaluating computer system security and detecting potential malware</a:t>
            </a:r>
            <a:endParaRPr lang="en-US" sz="3170">
              <a:solidFill>
                <a:srgbClr val="63F1F9"/>
              </a:solidFill>
              <a:latin typeface="Open Sans Bold"/>
            </a:endParaRPr>
          </a:p>
          <a:p>
            <a:pPr>
              <a:lnSpc>
                <a:spcPts val="4440"/>
              </a:lnSpc>
            </a:pPr>
            <a:endParaRPr lang="en-US" sz="3170">
              <a:solidFill>
                <a:srgbClr val="63F1F9"/>
              </a:solidFill>
              <a:latin typeface="Open Sans Bold"/>
            </a:endParaRPr>
          </a:p>
          <a:p>
            <a:pPr>
              <a:lnSpc>
                <a:spcPts val="4440"/>
              </a:lnSpc>
              <a:spcBef>
                <a:spcPct val="0"/>
              </a:spcBef>
            </a:pPr>
            <a:endParaRPr lang="en-US" sz="3170">
              <a:solidFill>
                <a:srgbClr val="63F1F9"/>
              </a:solidFill>
              <a:latin typeface="Open Sans Bold"/>
            </a:endParaRPr>
          </a:p>
        </p:txBody>
      </p:sp>
      <p:sp>
        <p:nvSpPr>
          <p:cNvPr id="12" name="TextBox 12"/>
          <p:cNvSpPr txBox="1"/>
          <p:nvPr/>
        </p:nvSpPr>
        <p:spPr>
          <a:xfrm>
            <a:off x="1028700" y="2749403"/>
            <a:ext cx="9067057" cy="2796016"/>
          </a:xfrm>
          <a:prstGeom prst="rect">
            <a:avLst/>
          </a:prstGeom>
        </p:spPr>
        <p:txBody>
          <a:bodyPr lIns="0" tIns="0" rIns="0" bIns="0" rtlCol="0" anchor="t">
            <a:spAutoFit/>
          </a:bodyPr>
          <a:lstStyle/>
          <a:p>
            <a:pPr>
              <a:lnSpc>
                <a:spcPts val="4440"/>
              </a:lnSpc>
            </a:pPr>
            <a:r>
              <a:rPr lang="en-US" sz="3170">
                <a:solidFill>
                  <a:srgbClr val="FFFFFF"/>
                </a:solidFill>
                <a:latin typeface="Open Sans Bold"/>
              </a:rPr>
              <a:t>In the field of cyber security, there are many antivirus products readily available in the market. </a:t>
            </a:r>
            <a:endParaRPr lang="en-US" sz="3170">
              <a:solidFill>
                <a:srgbClr val="FFFFFF"/>
              </a:solidFill>
              <a:latin typeface="Open Sans Bold"/>
            </a:endParaRPr>
          </a:p>
          <a:p>
            <a:pPr>
              <a:lnSpc>
                <a:spcPts val="4440"/>
              </a:lnSpc>
              <a:spcBef>
                <a:spcPct val="0"/>
              </a:spcBef>
            </a:pPr>
            <a:r>
              <a:rPr lang="en-US" sz="3170">
                <a:solidFill>
                  <a:srgbClr val="FFFFFF"/>
                </a:solidFill>
                <a:latin typeface="Open Sans Bold"/>
              </a:rPr>
              <a:t>These tools play a key role in protecting computer systems from a variety of threats</a:t>
            </a:r>
            <a:endParaRPr lang="en-US" sz="3170">
              <a:solidFill>
                <a:srgbClr val="FFFFFF"/>
              </a:solidFill>
              <a:latin typeface="Open Sans Bold"/>
            </a:endParaRPr>
          </a:p>
        </p:txBody>
      </p:sp>
      <p:grpSp>
        <p:nvGrpSpPr>
          <p:cNvPr id="13" name="Group 8"/>
          <p:cNvGrpSpPr/>
          <p:nvPr/>
        </p:nvGrpSpPr>
        <p:grpSpPr>
          <a:xfrm>
            <a:off x="10288878" y="3009900"/>
            <a:ext cx="7566386" cy="4020117"/>
            <a:chOff x="0" y="0"/>
            <a:chExt cx="2067104" cy="698500"/>
          </a:xfrm>
        </p:grpSpPr>
        <p:sp>
          <p:nvSpPr>
            <p:cNvPr id="14" name="Freeform 9"/>
            <p:cNvSpPr/>
            <p:nvPr/>
          </p:nvSpPr>
          <p:spPr>
            <a:xfrm>
              <a:off x="0" y="0"/>
              <a:ext cx="2067104" cy="698500"/>
            </a:xfrm>
            <a:custGeom>
              <a:avLst/>
              <a:gdLst/>
              <a:ahLst/>
              <a:cxnLst/>
              <a:rect l="l" t="t" r="r" b="b"/>
              <a:pathLst>
                <a:path w="2067104" h="698500">
                  <a:moveTo>
                    <a:pt x="2067104" y="349250"/>
                  </a:moveTo>
                  <a:lnTo>
                    <a:pt x="1863904" y="698500"/>
                  </a:lnTo>
                  <a:lnTo>
                    <a:pt x="203200" y="698500"/>
                  </a:lnTo>
                  <a:lnTo>
                    <a:pt x="0" y="349250"/>
                  </a:lnTo>
                  <a:lnTo>
                    <a:pt x="203200" y="0"/>
                  </a:lnTo>
                  <a:lnTo>
                    <a:pt x="1863904" y="0"/>
                  </a:lnTo>
                  <a:lnTo>
                    <a:pt x="2067104" y="349250"/>
                  </a:lnTo>
                  <a:close/>
                </a:path>
              </a:pathLst>
            </a:custGeom>
            <a:blipFill>
              <a:blip r:embed="rId1"/>
              <a:stretch>
                <a:fillRect t="-30648" b="-35814"/>
              </a:stretch>
            </a:blipFill>
          </p:spPr>
          <p:txBody>
            <a:bodyPr/>
            <a:lstStyle/>
            <a:p>
              <a:endParaRPr lang="en-IN"/>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2600863" y="6007827"/>
            <a:ext cx="4243184" cy="3646486"/>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a:off x="1443953" y="6007827"/>
            <a:ext cx="4243184" cy="3646486"/>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203162" y="782577"/>
            <a:ext cx="6025413" cy="1914906"/>
          </a:xfrm>
          <a:prstGeom prst="rect">
            <a:avLst/>
          </a:prstGeom>
        </p:spPr>
        <p:txBody>
          <a:bodyPr lIns="0" tIns="0" rIns="0" bIns="0" rtlCol="0" anchor="t">
            <a:spAutoFit/>
          </a:bodyPr>
          <a:lstStyle/>
          <a:p>
            <a:pPr>
              <a:lnSpc>
                <a:spcPts val="7435"/>
              </a:lnSpc>
            </a:pPr>
            <a:r>
              <a:rPr lang="en-US" sz="6700">
                <a:solidFill>
                  <a:srgbClr val="63F1F9"/>
                </a:solidFill>
                <a:latin typeface="Bebas Neue Cyrillic" panose="02000506000000020004"/>
              </a:rPr>
              <a:t>ISSUES IN EXISTING </a:t>
            </a:r>
            <a:endParaRPr lang="en-US" sz="6700">
              <a:solidFill>
                <a:srgbClr val="63F1F9"/>
              </a:solidFill>
              <a:latin typeface="Bebas Neue Cyrillic" panose="02000506000000020004"/>
            </a:endParaRPr>
          </a:p>
          <a:p>
            <a:pPr>
              <a:lnSpc>
                <a:spcPts val="7435"/>
              </a:lnSpc>
            </a:pPr>
            <a:r>
              <a:rPr lang="en-US" sz="6700">
                <a:solidFill>
                  <a:srgbClr val="63F1F9"/>
                </a:solidFill>
                <a:latin typeface="Bebas Neue Cyrillic" panose="02000506000000020004"/>
              </a:rPr>
              <a:t>MALWARE DETECTION</a:t>
            </a:r>
            <a:endParaRPr lang="en-US" sz="6700">
              <a:solidFill>
                <a:srgbClr val="63F1F9"/>
              </a:solidFill>
              <a:latin typeface="Bebas Neue Cyrillic" panose="02000506000000020004"/>
            </a:endParaRPr>
          </a:p>
        </p:txBody>
      </p:sp>
      <p:sp>
        <p:nvSpPr>
          <p:cNvPr id="11" name="TextBox 11"/>
          <p:cNvSpPr txBox="1"/>
          <p:nvPr/>
        </p:nvSpPr>
        <p:spPr>
          <a:xfrm>
            <a:off x="6228575" y="687327"/>
            <a:ext cx="11628822" cy="4459164"/>
          </a:xfrm>
          <a:prstGeom prst="rect">
            <a:avLst/>
          </a:prstGeom>
        </p:spPr>
        <p:txBody>
          <a:bodyPr lIns="0" tIns="0" rIns="0" bIns="0" rtlCol="0" anchor="t">
            <a:spAutoFit/>
          </a:bodyPr>
          <a:lstStyle/>
          <a:p>
            <a:pPr>
              <a:lnSpc>
                <a:spcPts val="3595"/>
              </a:lnSpc>
            </a:pPr>
            <a:r>
              <a:rPr lang="en-US" sz="2565">
                <a:solidFill>
                  <a:srgbClr val="FFFFFF"/>
                </a:solidFill>
                <a:latin typeface="Open Sans" panose="020B0606030504020204"/>
              </a:rPr>
              <a:t>The escalating sophistication of malware presents formidable challenges for existing anti-malware approaches.</a:t>
            </a:r>
            <a:endParaRPr lang="en-US" sz="2565">
              <a:solidFill>
                <a:srgbClr val="FFFFFF"/>
              </a:solidFill>
              <a:latin typeface="Open Sans" panose="020B0606030504020204"/>
            </a:endParaRPr>
          </a:p>
          <a:p>
            <a:pPr>
              <a:lnSpc>
                <a:spcPts val="3595"/>
              </a:lnSpc>
            </a:pPr>
            <a:endParaRPr lang="en-US" sz="2565">
              <a:solidFill>
                <a:srgbClr val="FFFFFF"/>
              </a:solidFill>
              <a:latin typeface="Open Sans" panose="020B0606030504020204"/>
            </a:endParaRPr>
          </a:p>
          <a:p>
            <a:pPr>
              <a:lnSpc>
                <a:spcPts val="3595"/>
              </a:lnSpc>
            </a:pPr>
            <a:r>
              <a:rPr lang="en-US" sz="2565">
                <a:solidFill>
                  <a:srgbClr val="63F1F9"/>
                </a:solidFill>
                <a:latin typeface="Open Sans" panose="020B0606030504020204"/>
              </a:rPr>
              <a:t>Many static, dynamic, and hybrid methods struggle with novel, unknown, or zero-day signatures, necessitating virtual environments or exhibiting time-consuming analysis. </a:t>
            </a:r>
            <a:endParaRPr lang="en-US" sz="2565">
              <a:solidFill>
                <a:srgbClr val="63F1F9"/>
              </a:solidFill>
              <a:latin typeface="Open Sans" panose="020B0606030504020204"/>
            </a:endParaRPr>
          </a:p>
          <a:p>
            <a:pPr>
              <a:lnSpc>
                <a:spcPts val="3595"/>
              </a:lnSpc>
            </a:pPr>
            <a:endParaRPr lang="en-US" sz="2565">
              <a:solidFill>
                <a:srgbClr val="63F1F9"/>
              </a:solidFill>
              <a:latin typeface="Open Sans" panose="020B0606030504020204"/>
            </a:endParaRPr>
          </a:p>
          <a:p>
            <a:pPr>
              <a:lnSpc>
                <a:spcPts val="3595"/>
              </a:lnSpc>
            </a:pPr>
            <a:r>
              <a:rPr lang="en-US" sz="2565">
                <a:solidFill>
                  <a:srgbClr val="FFFFFF"/>
                </a:solidFill>
                <a:latin typeface="Open Sans" panose="020B0606030504020204"/>
              </a:rPr>
              <a:t>Addressing these challenges demands enhanced countermeasures utilising advanced machine learning, data mining, and adaptive approaches. </a:t>
            </a:r>
            <a:endParaRPr lang="en-US" sz="2565">
              <a:solidFill>
                <a:srgbClr val="FFFFFF"/>
              </a:solidFill>
              <a:latin typeface="Open Sans" panose="020B0606030504020204"/>
            </a:endParaRPr>
          </a:p>
          <a:p>
            <a:pPr>
              <a:lnSpc>
                <a:spcPts val="3595"/>
              </a:lnSpc>
              <a:spcBef>
                <a:spcPct val="0"/>
              </a:spcBef>
            </a:pPr>
            <a:endParaRPr lang="en-US" sz="2565">
              <a:solidFill>
                <a:srgbClr val="FFFFFF"/>
              </a:solidFill>
              <a:latin typeface="Open Sans" panose="020B0606030504020204"/>
            </a:endParaRPr>
          </a:p>
        </p:txBody>
      </p:sp>
      <p:grpSp>
        <p:nvGrpSpPr>
          <p:cNvPr id="12" name="Group 8"/>
          <p:cNvGrpSpPr/>
          <p:nvPr/>
        </p:nvGrpSpPr>
        <p:grpSpPr>
          <a:xfrm>
            <a:off x="1876051" y="5375140"/>
            <a:ext cx="14535897" cy="4911860"/>
            <a:chOff x="0" y="0"/>
            <a:chExt cx="2067104" cy="698500"/>
          </a:xfrm>
        </p:grpSpPr>
        <p:sp>
          <p:nvSpPr>
            <p:cNvPr id="13" name="Freeform 9"/>
            <p:cNvSpPr/>
            <p:nvPr/>
          </p:nvSpPr>
          <p:spPr>
            <a:xfrm>
              <a:off x="0" y="0"/>
              <a:ext cx="2067104" cy="698500"/>
            </a:xfrm>
            <a:custGeom>
              <a:avLst/>
              <a:gdLst/>
              <a:ahLst/>
              <a:cxnLst/>
              <a:rect l="l" t="t" r="r" b="b"/>
              <a:pathLst>
                <a:path w="2067104" h="698500">
                  <a:moveTo>
                    <a:pt x="2067104" y="349250"/>
                  </a:moveTo>
                  <a:lnTo>
                    <a:pt x="1863904" y="698500"/>
                  </a:lnTo>
                  <a:lnTo>
                    <a:pt x="203200" y="698500"/>
                  </a:lnTo>
                  <a:lnTo>
                    <a:pt x="0" y="349250"/>
                  </a:lnTo>
                  <a:lnTo>
                    <a:pt x="203200" y="0"/>
                  </a:lnTo>
                  <a:lnTo>
                    <a:pt x="1863904" y="0"/>
                  </a:lnTo>
                  <a:lnTo>
                    <a:pt x="2067104" y="349250"/>
                  </a:lnTo>
                  <a:close/>
                </a:path>
              </a:pathLst>
            </a:custGeom>
            <a:blipFill>
              <a:blip r:embed="rId1"/>
              <a:stretch>
                <a:fillRect t="-30648" b="-35814"/>
              </a:stretch>
            </a:blipFill>
          </p:spPr>
          <p:txBody>
            <a:bodyPr/>
            <a:lstStyle/>
            <a:p>
              <a:endParaRPr lang="en-IN"/>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3274620" y="1028700"/>
            <a:ext cx="2133829" cy="1833759"/>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a:off x="1559465" y="3815803"/>
            <a:ext cx="2133829" cy="1833759"/>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a:off x="1028700" y="1229144"/>
            <a:ext cx="4910514" cy="4219973"/>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1"/>
              <a:stretch>
                <a:fillRect t="-8181" b="-8181"/>
              </a:stretch>
            </a:blipFill>
          </p:spPr>
          <p:txBody>
            <a:bodyPr/>
            <a:lstStyle/>
            <a:p>
              <a:endParaRPr lang="en-IN"/>
            </a:p>
          </p:txBody>
        </p:sp>
      </p:grpSp>
      <p:grpSp>
        <p:nvGrpSpPr>
          <p:cNvPr id="10" name="Group 10"/>
          <p:cNvGrpSpPr/>
          <p:nvPr/>
        </p:nvGrpSpPr>
        <p:grpSpPr>
          <a:xfrm>
            <a:off x="7158079" y="4249219"/>
            <a:ext cx="2133829" cy="1833759"/>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5442924" y="7036322"/>
            <a:ext cx="2133829" cy="1833759"/>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a:off x="4912159" y="4449663"/>
            <a:ext cx="4910514" cy="4219973"/>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19423" r="-18464"/>
              </a:stretch>
            </a:blipFill>
          </p:spPr>
          <p:txBody>
            <a:bodyPr/>
            <a:lstStyle/>
            <a:p>
              <a:endParaRPr lang="en-IN"/>
            </a:p>
          </p:txBody>
        </p:sp>
      </p:grpSp>
      <p:grpSp>
        <p:nvGrpSpPr>
          <p:cNvPr id="18" name="Group 18"/>
          <p:cNvGrpSpPr/>
          <p:nvPr/>
        </p:nvGrpSpPr>
        <p:grpSpPr>
          <a:xfrm>
            <a:off x="9291908" y="3616984"/>
            <a:ext cx="1184659" cy="1078268"/>
            <a:chOff x="0" y="0"/>
            <a:chExt cx="892997" cy="812800"/>
          </a:xfrm>
        </p:grpSpPr>
        <p:sp>
          <p:nvSpPr>
            <p:cNvPr id="19" name="Freeform 19"/>
            <p:cNvSpPr/>
            <p:nvPr/>
          </p:nvSpPr>
          <p:spPr>
            <a:xfrm>
              <a:off x="0" y="0"/>
              <a:ext cx="892997" cy="812800"/>
            </a:xfrm>
            <a:custGeom>
              <a:avLst/>
              <a:gdLst/>
              <a:ahLst/>
              <a:cxnLst/>
              <a:rect l="l" t="t" r="r" b="b"/>
              <a:pathLst>
                <a:path w="892997" h="812800">
                  <a:moveTo>
                    <a:pt x="0" y="0"/>
                  </a:moveTo>
                  <a:lnTo>
                    <a:pt x="892997" y="0"/>
                  </a:lnTo>
                  <a:lnTo>
                    <a:pt x="892997"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20" name="TextBox 20"/>
            <p:cNvSpPr txBox="1"/>
            <p:nvPr/>
          </p:nvSpPr>
          <p:spPr>
            <a:xfrm>
              <a:off x="0" y="-38100"/>
              <a:ext cx="892997" cy="850900"/>
            </a:xfrm>
            <a:prstGeom prst="rect">
              <a:avLst/>
            </a:prstGeom>
          </p:spPr>
          <p:txBody>
            <a:bodyPr lIns="50800" tIns="50800" rIns="50800" bIns="50800" rtlCol="0" anchor="ctr"/>
            <a:lstStyle/>
            <a:p>
              <a:pPr algn="ctr">
                <a:lnSpc>
                  <a:spcPts val="2660"/>
                </a:lnSpc>
              </a:pPr>
            </a:p>
          </p:txBody>
        </p:sp>
      </p:grpSp>
      <p:sp>
        <p:nvSpPr>
          <p:cNvPr id="21" name="TextBox 21"/>
          <p:cNvSpPr txBox="1"/>
          <p:nvPr/>
        </p:nvSpPr>
        <p:spPr>
          <a:xfrm>
            <a:off x="10638951" y="1183929"/>
            <a:ext cx="6620349" cy="1609025"/>
          </a:xfrm>
          <a:prstGeom prst="rect">
            <a:avLst/>
          </a:prstGeom>
        </p:spPr>
        <p:txBody>
          <a:bodyPr lIns="0" tIns="0" rIns="0" bIns="0" rtlCol="0" anchor="t">
            <a:spAutoFit/>
          </a:bodyPr>
          <a:lstStyle/>
          <a:p>
            <a:pPr>
              <a:lnSpc>
                <a:spcPts val="12365"/>
              </a:lnSpc>
            </a:pPr>
            <a:r>
              <a:rPr lang="en-US" sz="11140">
                <a:solidFill>
                  <a:srgbClr val="63F1F9"/>
                </a:solidFill>
                <a:latin typeface="Bebas Neue Cyrillic" panose="02000506000000020004"/>
              </a:rPr>
              <a:t>METHODOLOGY</a:t>
            </a:r>
            <a:endParaRPr lang="en-US" sz="11140">
              <a:solidFill>
                <a:srgbClr val="63F1F9"/>
              </a:solidFill>
              <a:latin typeface="Bebas Neue Cyrillic" panose="02000506000000020004"/>
            </a:endParaRPr>
          </a:p>
        </p:txBody>
      </p:sp>
      <p:sp>
        <p:nvSpPr>
          <p:cNvPr id="22" name="TextBox 22"/>
          <p:cNvSpPr txBox="1"/>
          <p:nvPr/>
        </p:nvSpPr>
        <p:spPr>
          <a:xfrm>
            <a:off x="10638951" y="3559834"/>
            <a:ext cx="7575637" cy="7010894"/>
          </a:xfrm>
          <a:prstGeom prst="rect">
            <a:avLst/>
          </a:prstGeom>
        </p:spPr>
        <p:txBody>
          <a:bodyPr lIns="0" tIns="0" rIns="0" bIns="0" rtlCol="0" anchor="t">
            <a:spAutoFit/>
          </a:bodyPr>
          <a:lstStyle/>
          <a:p>
            <a:pPr>
              <a:lnSpc>
                <a:spcPts val="4990"/>
              </a:lnSpc>
            </a:pPr>
            <a:r>
              <a:rPr lang="en-US" sz="3565" dirty="0">
                <a:solidFill>
                  <a:srgbClr val="FFFFFF"/>
                </a:solidFill>
                <a:latin typeface="Open Sans" panose="020B0606030504020204"/>
              </a:rPr>
              <a:t>Tools used </a:t>
            </a:r>
            <a:endParaRPr lang="en-US" sz="3565" dirty="0">
              <a:solidFill>
                <a:srgbClr val="FFFFFF"/>
              </a:solidFill>
              <a:latin typeface="Open Sans" panose="020B0606030504020204"/>
            </a:endParaRPr>
          </a:p>
          <a:p>
            <a:pPr>
              <a:lnSpc>
                <a:spcPts val="4990"/>
              </a:lnSpc>
            </a:pPr>
            <a:r>
              <a:rPr lang="en-US" sz="3565" dirty="0">
                <a:solidFill>
                  <a:srgbClr val="FFFFFF"/>
                </a:solidFill>
                <a:latin typeface="Open Sans" panose="020B0606030504020204"/>
              </a:rPr>
              <a:t>-Python 3.10+</a:t>
            </a:r>
            <a:endParaRPr lang="en-US" sz="3565" dirty="0">
              <a:solidFill>
                <a:srgbClr val="FFFFFF"/>
              </a:solidFill>
              <a:latin typeface="Open Sans" panose="020B0606030504020204"/>
            </a:endParaRPr>
          </a:p>
          <a:p>
            <a:pPr>
              <a:lnSpc>
                <a:spcPts val="4990"/>
              </a:lnSpc>
            </a:pPr>
            <a:r>
              <a:rPr lang="en-US" sz="3565" dirty="0">
                <a:solidFill>
                  <a:srgbClr val="FFFFFF"/>
                </a:solidFill>
                <a:latin typeface="Open Sans" panose="020B0606030504020204"/>
              </a:rPr>
              <a:t>-Python Libraries ( </a:t>
            </a:r>
            <a:r>
              <a:rPr lang="en-US" sz="3565" dirty="0" err="1">
                <a:solidFill>
                  <a:srgbClr val="FFFFFF"/>
                </a:solidFill>
                <a:latin typeface="Open Sans" panose="020B0606030504020204"/>
              </a:rPr>
              <a:t>Tkinter</a:t>
            </a:r>
            <a:r>
              <a:rPr lang="en-US" sz="3565" dirty="0">
                <a:solidFill>
                  <a:srgbClr val="FFFFFF"/>
                </a:solidFill>
                <a:latin typeface="Open Sans" panose="020B0606030504020204"/>
              </a:rPr>
              <a:t> , Pillow, Subprocess)</a:t>
            </a:r>
            <a:endParaRPr lang="en-US" sz="3565" dirty="0">
              <a:solidFill>
                <a:srgbClr val="FFFFFF"/>
              </a:solidFill>
              <a:latin typeface="Open Sans" panose="020B0606030504020204"/>
            </a:endParaRPr>
          </a:p>
          <a:p>
            <a:pPr>
              <a:lnSpc>
                <a:spcPts val="4990"/>
              </a:lnSpc>
            </a:pPr>
            <a:r>
              <a:rPr lang="en-US" sz="3565" dirty="0">
                <a:solidFill>
                  <a:srgbClr val="FFFFFF"/>
                </a:solidFill>
                <a:latin typeface="Open Sans" panose="020B0606030504020204"/>
              </a:rPr>
              <a:t>-</a:t>
            </a:r>
            <a:r>
              <a:rPr lang="en-US" sz="3565" dirty="0" err="1">
                <a:solidFill>
                  <a:srgbClr val="FFFFFF"/>
                </a:solidFill>
                <a:latin typeface="Open Sans" panose="020B0606030504020204"/>
              </a:rPr>
              <a:t>Powershell</a:t>
            </a:r>
            <a:r>
              <a:rPr lang="en-US" sz="3565" dirty="0">
                <a:solidFill>
                  <a:srgbClr val="FFFFFF"/>
                </a:solidFill>
                <a:latin typeface="Open Sans" panose="020B0606030504020204"/>
              </a:rPr>
              <a:t> </a:t>
            </a:r>
            <a:endParaRPr lang="en-US" sz="3565" dirty="0">
              <a:solidFill>
                <a:srgbClr val="FFFFFF"/>
              </a:solidFill>
              <a:latin typeface="Open Sans" panose="020B0606030504020204"/>
            </a:endParaRPr>
          </a:p>
          <a:p>
            <a:pPr>
              <a:lnSpc>
                <a:spcPts val="4990"/>
              </a:lnSpc>
            </a:pPr>
            <a:r>
              <a:rPr lang="en-US" sz="3565" dirty="0">
                <a:solidFill>
                  <a:srgbClr val="FFFFFF"/>
                </a:solidFill>
                <a:latin typeface="Open Sans" panose="020B0606030504020204"/>
              </a:rPr>
              <a:t>-IDE platform </a:t>
            </a:r>
            <a:endParaRPr lang="en-US" sz="3565" dirty="0">
              <a:solidFill>
                <a:srgbClr val="FFFFFF"/>
              </a:solidFill>
              <a:latin typeface="Open Sans" panose="020B0606030504020204"/>
            </a:endParaRPr>
          </a:p>
          <a:p>
            <a:pPr>
              <a:lnSpc>
                <a:spcPts val="4990"/>
              </a:lnSpc>
            </a:pPr>
            <a:r>
              <a:rPr lang="en-US" sz="3565" dirty="0">
                <a:solidFill>
                  <a:srgbClr val="FFFFFF"/>
                </a:solidFill>
                <a:latin typeface="Open Sans" panose="020B0606030504020204"/>
              </a:rPr>
              <a:t>-Virtual Machines</a:t>
            </a:r>
            <a:endParaRPr lang="en-US" sz="3565" dirty="0">
              <a:solidFill>
                <a:srgbClr val="FFFFFF"/>
              </a:solidFill>
              <a:latin typeface="Open Sans" panose="020B0606030504020204"/>
            </a:endParaRPr>
          </a:p>
          <a:p>
            <a:pPr>
              <a:lnSpc>
                <a:spcPts val="4990"/>
              </a:lnSpc>
            </a:pPr>
            <a:r>
              <a:rPr lang="en-US" sz="3565" dirty="0">
                <a:solidFill>
                  <a:srgbClr val="FFFFFF"/>
                </a:solidFill>
                <a:latin typeface="Open Sans" panose="020B0606030504020204"/>
              </a:rPr>
              <a:t>- MySQL</a:t>
            </a:r>
            <a:endParaRPr lang="en-US" sz="3565" dirty="0">
              <a:solidFill>
                <a:srgbClr val="FFFFFF"/>
              </a:solidFill>
              <a:latin typeface="Open Sans" panose="020B0606030504020204"/>
            </a:endParaRPr>
          </a:p>
          <a:p>
            <a:pPr>
              <a:lnSpc>
                <a:spcPts val="4990"/>
              </a:lnSpc>
            </a:pPr>
            <a:r>
              <a:rPr lang="en-US" sz="3565" dirty="0">
                <a:solidFill>
                  <a:srgbClr val="FFFFFF"/>
                </a:solidFill>
                <a:latin typeface="Open Sans" panose="020B0606030504020204"/>
              </a:rPr>
              <a:t>-Malware Samples (For testing Stage)</a:t>
            </a:r>
            <a:endParaRPr lang="en-US" sz="3565" dirty="0">
              <a:solidFill>
                <a:srgbClr val="FFFFFF"/>
              </a:solidFill>
              <a:latin typeface="Open Sans" panose="020B0606030504020204"/>
            </a:endParaRPr>
          </a:p>
          <a:p>
            <a:pPr>
              <a:lnSpc>
                <a:spcPts val="4990"/>
              </a:lnSpc>
              <a:spcBef>
                <a:spcPct val="0"/>
              </a:spcBef>
            </a:pPr>
            <a:endParaRPr lang="en-US" sz="3565" dirty="0">
              <a:solidFill>
                <a:srgbClr val="FFFFFF"/>
              </a:solidFill>
              <a:latin typeface="Open Sans" panose="020B0606030504020204"/>
            </a:endParaRPr>
          </a:p>
        </p:txBody>
      </p:sp>
      <p:sp>
        <p:nvSpPr>
          <p:cNvPr id="23" name="TextBox 23"/>
          <p:cNvSpPr txBox="1"/>
          <p:nvPr/>
        </p:nvSpPr>
        <p:spPr>
          <a:xfrm>
            <a:off x="9546613" y="3956580"/>
            <a:ext cx="675247" cy="361246"/>
          </a:xfrm>
          <a:prstGeom prst="rect">
            <a:avLst/>
          </a:prstGeom>
        </p:spPr>
        <p:txBody>
          <a:bodyPr lIns="0" tIns="0" rIns="0" bIns="0" rtlCol="0" anchor="t">
            <a:spAutoFit/>
          </a:bodyPr>
          <a:lstStyle/>
          <a:p>
            <a:pPr algn="ctr">
              <a:lnSpc>
                <a:spcPts val="3030"/>
              </a:lnSpc>
              <a:spcBef>
                <a:spcPct val="0"/>
              </a:spcBef>
            </a:pPr>
            <a:r>
              <a:rPr lang="en-US" sz="2165">
                <a:solidFill>
                  <a:srgbClr val="FFFFFF"/>
                </a:solidFill>
                <a:latin typeface="Open Sans Bold"/>
              </a:rPr>
              <a:t>01</a:t>
            </a:r>
            <a:endParaRPr lang="en-US" sz="2165">
              <a:solidFill>
                <a:srgbClr val="FFFFFF"/>
              </a:solidFill>
              <a:latin typeface="Open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1367568">
            <a:off x="15838968" y="5166098"/>
            <a:ext cx="2133829" cy="1833759"/>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2582760">
            <a:off x="235518" y="7743903"/>
            <a:ext cx="2133829" cy="1833759"/>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a:off x="5442924" y="7036322"/>
            <a:ext cx="2133829" cy="1833759"/>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10" name="TextBox 10"/>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668430" y="5589770"/>
            <a:ext cx="16951140" cy="3668530"/>
          </a:xfrm>
          <a:custGeom>
            <a:avLst/>
            <a:gdLst/>
            <a:ahLst/>
            <a:cxnLst/>
            <a:rect l="l" t="t" r="r" b="b"/>
            <a:pathLst>
              <a:path w="16951140" h="3668530">
                <a:moveTo>
                  <a:pt x="0" y="0"/>
                </a:moveTo>
                <a:lnTo>
                  <a:pt x="16951140" y="0"/>
                </a:lnTo>
                <a:lnTo>
                  <a:pt x="16951140" y="3668530"/>
                </a:lnTo>
                <a:lnTo>
                  <a:pt x="0" y="3668530"/>
                </a:lnTo>
                <a:lnTo>
                  <a:pt x="0" y="0"/>
                </a:lnTo>
                <a:close/>
              </a:path>
            </a:pathLst>
          </a:custGeom>
          <a:blipFill>
            <a:blip r:embed="rId1"/>
            <a:stretch>
              <a:fillRect/>
            </a:stretch>
          </a:blipFill>
        </p:spPr>
        <p:txBody>
          <a:bodyPr/>
          <a:lstStyle/>
          <a:p>
            <a:endParaRPr lang="en-IN"/>
          </a:p>
        </p:txBody>
      </p:sp>
      <p:sp>
        <p:nvSpPr>
          <p:cNvPr id="12" name="TextBox 12"/>
          <p:cNvSpPr txBox="1"/>
          <p:nvPr/>
        </p:nvSpPr>
        <p:spPr>
          <a:xfrm>
            <a:off x="10638951" y="401462"/>
            <a:ext cx="6620349" cy="1609025"/>
          </a:xfrm>
          <a:prstGeom prst="rect">
            <a:avLst/>
          </a:prstGeom>
        </p:spPr>
        <p:txBody>
          <a:bodyPr lIns="0" tIns="0" rIns="0" bIns="0" rtlCol="0" anchor="t">
            <a:spAutoFit/>
          </a:bodyPr>
          <a:lstStyle/>
          <a:p>
            <a:pPr>
              <a:lnSpc>
                <a:spcPts val="12365"/>
              </a:lnSpc>
            </a:pPr>
            <a:r>
              <a:rPr lang="en-US" sz="11140">
                <a:solidFill>
                  <a:srgbClr val="63F1F9"/>
                </a:solidFill>
                <a:latin typeface="Bebas Neue Cyrillic" panose="02000506000000020004"/>
              </a:rPr>
              <a:t>METHODOLOGY</a:t>
            </a:r>
            <a:endParaRPr lang="en-US" sz="11140">
              <a:solidFill>
                <a:srgbClr val="63F1F9"/>
              </a:solidFill>
              <a:latin typeface="Bebas Neue Cyrillic" panose="02000506000000020004"/>
            </a:endParaRPr>
          </a:p>
        </p:txBody>
      </p:sp>
      <p:sp>
        <p:nvSpPr>
          <p:cNvPr id="13" name="TextBox 13"/>
          <p:cNvSpPr txBox="1"/>
          <p:nvPr/>
        </p:nvSpPr>
        <p:spPr>
          <a:xfrm>
            <a:off x="2070700" y="2662294"/>
            <a:ext cx="14146599" cy="1240083"/>
          </a:xfrm>
          <a:prstGeom prst="rect">
            <a:avLst/>
          </a:prstGeom>
        </p:spPr>
        <p:txBody>
          <a:bodyPr lIns="0" tIns="0" rIns="0" bIns="0" rtlCol="0" anchor="t">
            <a:spAutoFit/>
          </a:bodyPr>
          <a:lstStyle/>
          <a:p>
            <a:pPr>
              <a:lnSpc>
                <a:spcPts val="4990"/>
              </a:lnSpc>
            </a:pPr>
            <a:r>
              <a:rPr lang="en-US" sz="3565" dirty="0">
                <a:solidFill>
                  <a:srgbClr val="FFFFFF"/>
                </a:solidFill>
                <a:latin typeface="Open Sans" panose="020B0606030504020204"/>
              </a:rPr>
              <a:t>A generic malware detection system consists of three main modules: feature extraction, feature selection, classiﬁcation.</a:t>
            </a:r>
            <a:endParaRPr lang="en-US" sz="3565" dirty="0">
              <a:solidFill>
                <a:srgbClr val="FFFFFF"/>
              </a:solidFill>
              <a:latin typeface="Open Sans" panose="020B0606030504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393908" y="2481671"/>
            <a:ext cx="7101947" cy="610323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1"/>
              <a:stretch>
                <a:fillRect l="-51998" t="-18171" b="-13327"/>
              </a:stretch>
            </a:blipFill>
          </p:spPr>
          <p:txBody>
            <a:bodyPr/>
            <a:lstStyle/>
            <a:p>
              <a:endParaRPr lang="en-IN"/>
            </a:p>
          </p:txBody>
        </p:sp>
      </p:grpSp>
      <p:grpSp>
        <p:nvGrpSpPr>
          <p:cNvPr id="4" name="Group 4"/>
          <p:cNvGrpSpPr/>
          <p:nvPr/>
        </p:nvGrpSpPr>
        <p:grpSpPr>
          <a:xfrm>
            <a:off x="14692987" y="3983949"/>
            <a:ext cx="3605735" cy="3098679"/>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a:off x="14943838" y="4199525"/>
            <a:ext cx="3104032" cy="2667527"/>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18750" r="-18750"/>
              </a:stretch>
            </a:blipFill>
          </p:spPr>
          <p:txBody>
            <a:bodyPr/>
            <a:lstStyle/>
            <a:p>
              <a:endParaRPr lang="en-IN"/>
            </a:p>
          </p:txBody>
        </p:sp>
      </p:grpSp>
      <p:grpSp>
        <p:nvGrpSpPr>
          <p:cNvPr id="9" name="Group 9"/>
          <p:cNvGrpSpPr/>
          <p:nvPr/>
        </p:nvGrpSpPr>
        <p:grpSpPr>
          <a:xfrm>
            <a:off x="239186" y="3002612"/>
            <a:ext cx="751552" cy="751552"/>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3080"/>
                </a:lnSpc>
              </a:pPr>
            </a:p>
          </p:txBody>
        </p:sp>
      </p:grpSp>
      <p:grpSp>
        <p:nvGrpSpPr>
          <p:cNvPr id="12" name="Group 12"/>
          <p:cNvGrpSpPr/>
          <p:nvPr/>
        </p:nvGrpSpPr>
        <p:grpSpPr>
          <a:xfrm>
            <a:off x="239186" y="4306674"/>
            <a:ext cx="751552" cy="751552"/>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080"/>
                </a:lnSpc>
              </a:pPr>
            </a:p>
          </p:txBody>
        </p:sp>
      </p:grpSp>
      <p:grpSp>
        <p:nvGrpSpPr>
          <p:cNvPr id="15" name="Group 15"/>
          <p:cNvGrpSpPr/>
          <p:nvPr/>
        </p:nvGrpSpPr>
        <p:grpSpPr>
          <a:xfrm>
            <a:off x="239186" y="6137920"/>
            <a:ext cx="751552" cy="751552"/>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080"/>
                </a:lnSpc>
              </a:pPr>
            </a:p>
          </p:txBody>
        </p:sp>
      </p:grpSp>
      <p:grpSp>
        <p:nvGrpSpPr>
          <p:cNvPr id="18" name="Group 18"/>
          <p:cNvGrpSpPr/>
          <p:nvPr/>
        </p:nvGrpSpPr>
        <p:grpSpPr>
          <a:xfrm>
            <a:off x="239186" y="7979229"/>
            <a:ext cx="751552" cy="751552"/>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IN"/>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080"/>
                </a:lnSpc>
              </a:pPr>
            </a:p>
          </p:txBody>
        </p:sp>
      </p:grpSp>
      <p:sp>
        <p:nvSpPr>
          <p:cNvPr id="21" name="TextBox 21"/>
          <p:cNvSpPr txBox="1"/>
          <p:nvPr/>
        </p:nvSpPr>
        <p:spPr>
          <a:xfrm>
            <a:off x="1028700" y="1085850"/>
            <a:ext cx="6259163" cy="1076325"/>
          </a:xfrm>
          <a:prstGeom prst="rect">
            <a:avLst/>
          </a:prstGeom>
        </p:spPr>
        <p:txBody>
          <a:bodyPr lIns="0" tIns="0" rIns="0" bIns="0" rtlCol="0" anchor="t">
            <a:spAutoFit/>
          </a:bodyPr>
          <a:lstStyle/>
          <a:p>
            <a:pPr>
              <a:lnSpc>
                <a:spcPts val="8325"/>
              </a:lnSpc>
            </a:pPr>
            <a:r>
              <a:rPr lang="en-US" sz="7500">
                <a:solidFill>
                  <a:srgbClr val="63F1F9"/>
                </a:solidFill>
                <a:latin typeface="Bebas Neue Cyrillic" panose="02000506000000020004"/>
              </a:rPr>
              <a:t>IMPLEMENTATION</a:t>
            </a:r>
            <a:endParaRPr lang="en-US" sz="7500">
              <a:solidFill>
                <a:srgbClr val="63F1F9"/>
              </a:solidFill>
              <a:latin typeface="Bebas Neue Cyrillic" panose="02000506000000020004"/>
            </a:endParaRPr>
          </a:p>
        </p:txBody>
      </p:sp>
      <p:sp>
        <p:nvSpPr>
          <p:cNvPr id="22" name="TextBox 22"/>
          <p:cNvSpPr txBox="1"/>
          <p:nvPr/>
        </p:nvSpPr>
        <p:spPr>
          <a:xfrm>
            <a:off x="1228134" y="2974037"/>
            <a:ext cx="7765724" cy="925606"/>
          </a:xfrm>
          <a:prstGeom prst="rect">
            <a:avLst/>
          </a:prstGeom>
        </p:spPr>
        <p:txBody>
          <a:bodyPr lIns="0" tIns="0" rIns="0" bIns="0" rtlCol="0" anchor="t">
            <a:spAutoFit/>
          </a:bodyPr>
          <a:lstStyle/>
          <a:p>
            <a:pPr>
              <a:lnSpc>
                <a:spcPts val="2530"/>
              </a:lnSpc>
            </a:pPr>
            <a:r>
              <a:rPr lang="en-US" sz="1810">
                <a:solidFill>
                  <a:srgbClr val="63F1F9"/>
                </a:solidFill>
                <a:latin typeface="Open Sans" panose="020B0606030504020204"/>
              </a:rPr>
              <a:t>We first created a preliminary list of features that had the potential of being affected in the presence of malware.</a:t>
            </a:r>
            <a:endParaRPr lang="en-US" sz="1810">
              <a:solidFill>
                <a:srgbClr val="63F1F9"/>
              </a:solidFill>
              <a:latin typeface="Open Sans" panose="020B0606030504020204"/>
            </a:endParaRPr>
          </a:p>
          <a:p>
            <a:pPr>
              <a:lnSpc>
                <a:spcPts val="2530"/>
              </a:lnSpc>
              <a:spcBef>
                <a:spcPct val="0"/>
              </a:spcBef>
            </a:pPr>
            <a:endParaRPr lang="en-US" sz="1810">
              <a:solidFill>
                <a:srgbClr val="63F1F9"/>
              </a:solidFill>
              <a:latin typeface="Open Sans" panose="020B0606030504020204"/>
            </a:endParaRPr>
          </a:p>
        </p:txBody>
      </p:sp>
      <p:sp>
        <p:nvSpPr>
          <p:cNvPr id="23" name="TextBox 23"/>
          <p:cNvSpPr txBox="1"/>
          <p:nvPr/>
        </p:nvSpPr>
        <p:spPr>
          <a:xfrm>
            <a:off x="400772" y="3237290"/>
            <a:ext cx="428379" cy="253620"/>
          </a:xfrm>
          <a:prstGeom prst="rect">
            <a:avLst/>
          </a:prstGeom>
        </p:spPr>
        <p:txBody>
          <a:bodyPr lIns="0" tIns="0" rIns="0" bIns="0" rtlCol="0" anchor="t">
            <a:spAutoFit/>
          </a:bodyPr>
          <a:lstStyle/>
          <a:p>
            <a:pPr algn="ctr">
              <a:lnSpc>
                <a:spcPts val="2115"/>
              </a:lnSpc>
              <a:spcBef>
                <a:spcPct val="0"/>
              </a:spcBef>
            </a:pPr>
            <a:r>
              <a:rPr lang="en-US" sz="1510">
                <a:solidFill>
                  <a:srgbClr val="FFFFFF"/>
                </a:solidFill>
                <a:latin typeface="Open Sans Bold"/>
              </a:rPr>
              <a:t>01</a:t>
            </a:r>
            <a:endParaRPr lang="en-US" sz="1510">
              <a:solidFill>
                <a:srgbClr val="FFFFFF"/>
              </a:solidFill>
              <a:latin typeface="Open Sans Bold"/>
            </a:endParaRPr>
          </a:p>
        </p:txBody>
      </p:sp>
      <p:sp>
        <p:nvSpPr>
          <p:cNvPr id="24" name="TextBox 24"/>
          <p:cNvSpPr txBox="1"/>
          <p:nvPr/>
        </p:nvSpPr>
        <p:spPr>
          <a:xfrm>
            <a:off x="1228134" y="4278099"/>
            <a:ext cx="6923852" cy="1554256"/>
          </a:xfrm>
          <a:prstGeom prst="rect">
            <a:avLst/>
          </a:prstGeom>
        </p:spPr>
        <p:txBody>
          <a:bodyPr lIns="0" tIns="0" rIns="0" bIns="0" rtlCol="0" anchor="t">
            <a:spAutoFit/>
          </a:bodyPr>
          <a:lstStyle/>
          <a:p>
            <a:pPr>
              <a:lnSpc>
                <a:spcPts val="2530"/>
              </a:lnSpc>
            </a:pPr>
            <a:r>
              <a:rPr lang="en-US" sz="1810">
                <a:solidFill>
                  <a:srgbClr val="FFFFFF"/>
                </a:solidFill>
                <a:latin typeface="Open Sans" panose="020B0606030504020204"/>
              </a:rPr>
              <a:t>We then created a final list of features, along with a scoring system. This system was made to score the system on the basis of various features such as OS version, Antivirus version, LNK File count,TCP Connections, etc.</a:t>
            </a:r>
            <a:endParaRPr lang="en-US" sz="1810">
              <a:solidFill>
                <a:srgbClr val="FFFFFF"/>
              </a:solidFill>
              <a:latin typeface="Open Sans" panose="020B0606030504020204"/>
            </a:endParaRPr>
          </a:p>
          <a:p>
            <a:pPr>
              <a:lnSpc>
                <a:spcPts val="2530"/>
              </a:lnSpc>
              <a:spcBef>
                <a:spcPct val="0"/>
              </a:spcBef>
            </a:pPr>
            <a:endParaRPr lang="en-US" sz="1810">
              <a:solidFill>
                <a:srgbClr val="FFFFFF"/>
              </a:solidFill>
              <a:latin typeface="Open Sans" panose="020B0606030504020204"/>
            </a:endParaRPr>
          </a:p>
        </p:txBody>
      </p:sp>
      <p:sp>
        <p:nvSpPr>
          <p:cNvPr id="25" name="TextBox 25"/>
          <p:cNvSpPr txBox="1"/>
          <p:nvPr/>
        </p:nvSpPr>
        <p:spPr>
          <a:xfrm>
            <a:off x="400772" y="4541352"/>
            <a:ext cx="428379" cy="253620"/>
          </a:xfrm>
          <a:prstGeom prst="rect">
            <a:avLst/>
          </a:prstGeom>
        </p:spPr>
        <p:txBody>
          <a:bodyPr lIns="0" tIns="0" rIns="0" bIns="0" rtlCol="0" anchor="t">
            <a:spAutoFit/>
          </a:bodyPr>
          <a:lstStyle/>
          <a:p>
            <a:pPr algn="ctr">
              <a:lnSpc>
                <a:spcPts val="2115"/>
              </a:lnSpc>
              <a:spcBef>
                <a:spcPct val="0"/>
              </a:spcBef>
            </a:pPr>
            <a:r>
              <a:rPr lang="en-US" sz="1510">
                <a:solidFill>
                  <a:srgbClr val="FFFFFF"/>
                </a:solidFill>
                <a:latin typeface="Open Sans Bold"/>
              </a:rPr>
              <a:t>02</a:t>
            </a:r>
            <a:endParaRPr lang="en-US" sz="1510">
              <a:solidFill>
                <a:srgbClr val="FFFFFF"/>
              </a:solidFill>
              <a:latin typeface="Open Sans Bold"/>
            </a:endParaRPr>
          </a:p>
        </p:txBody>
      </p:sp>
      <p:sp>
        <p:nvSpPr>
          <p:cNvPr id="26" name="TextBox 26"/>
          <p:cNvSpPr txBox="1"/>
          <p:nvPr/>
        </p:nvSpPr>
        <p:spPr>
          <a:xfrm>
            <a:off x="1228134" y="6098056"/>
            <a:ext cx="7765724" cy="1554256"/>
          </a:xfrm>
          <a:prstGeom prst="rect">
            <a:avLst/>
          </a:prstGeom>
        </p:spPr>
        <p:txBody>
          <a:bodyPr lIns="0" tIns="0" rIns="0" bIns="0" rtlCol="0" anchor="t">
            <a:spAutoFit/>
          </a:bodyPr>
          <a:lstStyle/>
          <a:p>
            <a:pPr>
              <a:lnSpc>
                <a:spcPts val="2530"/>
              </a:lnSpc>
            </a:pPr>
            <a:r>
              <a:rPr lang="en-US" sz="1810">
                <a:solidFill>
                  <a:srgbClr val="63F1F9"/>
                </a:solidFill>
                <a:latin typeface="Open Sans" panose="020B0606030504020204"/>
              </a:rPr>
              <a:t>We then wrote down the Powershell commands(for the final features list), that could record and analyse the system information. Since the command sometimes provided extra information, we parsed the desired output, printing only it and discarding the rest.</a:t>
            </a:r>
            <a:endParaRPr lang="en-US" sz="1810">
              <a:solidFill>
                <a:srgbClr val="63F1F9"/>
              </a:solidFill>
              <a:latin typeface="Open Sans" panose="020B0606030504020204"/>
            </a:endParaRPr>
          </a:p>
          <a:p>
            <a:pPr>
              <a:lnSpc>
                <a:spcPts val="2530"/>
              </a:lnSpc>
              <a:spcBef>
                <a:spcPct val="0"/>
              </a:spcBef>
            </a:pPr>
            <a:endParaRPr lang="en-US" sz="1810">
              <a:solidFill>
                <a:srgbClr val="63F1F9"/>
              </a:solidFill>
              <a:latin typeface="Open Sans" panose="020B0606030504020204"/>
            </a:endParaRPr>
          </a:p>
        </p:txBody>
      </p:sp>
      <p:sp>
        <p:nvSpPr>
          <p:cNvPr id="27" name="TextBox 27"/>
          <p:cNvSpPr txBox="1"/>
          <p:nvPr/>
        </p:nvSpPr>
        <p:spPr>
          <a:xfrm>
            <a:off x="400772" y="6372598"/>
            <a:ext cx="428379" cy="253620"/>
          </a:xfrm>
          <a:prstGeom prst="rect">
            <a:avLst/>
          </a:prstGeom>
        </p:spPr>
        <p:txBody>
          <a:bodyPr lIns="0" tIns="0" rIns="0" bIns="0" rtlCol="0" anchor="t">
            <a:spAutoFit/>
          </a:bodyPr>
          <a:lstStyle/>
          <a:p>
            <a:pPr algn="ctr">
              <a:lnSpc>
                <a:spcPts val="2115"/>
              </a:lnSpc>
              <a:spcBef>
                <a:spcPct val="0"/>
              </a:spcBef>
            </a:pPr>
            <a:r>
              <a:rPr lang="en-US" sz="1510">
                <a:solidFill>
                  <a:srgbClr val="FFFFFF"/>
                </a:solidFill>
                <a:latin typeface="Open Sans Bold"/>
              </a:rPr>
              <a:t>03</a:t>
            </a:r>
            <a:endParaRPr lang="en-US" sz="1510">
              <a:solidFill>
                <a:srgbClr val="FFFFFF"/>
              </a:solidFill>
              <a:latin typeface="Open Sans Bold"/>
            </a:endParaRPr>
          </a:p>
        </p:txBody>
      </p:sp>
      <p:sp>
        <p:nvSpPr>
          <p:cNvPr id="28" name="TextBox 28"/>
          <p:cNvSpPr txBox="1"/>
          <p:nvPr/>
        </p:nvSpPr>
        <p:spPr>
          <a:xfrm>
            <a:off x="1228134" y="7950654"/>
            <a:ext cx="8666651" cy="1239931"/>
          </a:xfrm>
          <a:prstGeom prst="rect">
            <a:avLst/>
          </a:prstGeom>
        </p:spPr>
        <p:txBody>
          <a:bodyPr lIns="0" tIns="0" rIns="0" bIns="0" rtlCol="0" anchor="t">
            <a:spAutoFit/>
          </a:bodyPr>
          <a:lstStyle/>
          <a:p>
            <a:pPr>
              <a:lnSpc>
                <a:spcPts val="2530"/>
              </a:lnSpc>
            </a:pPr>
            <a:r>
              <a:rPr lang="en-US" sz="1810">
                <a:solidFill>
                  <a:srgbClr val="FFFFFF"/>
                </a:solidFill>
                <a:latin typeface="Open Sans" panose="020B0606030504020204"/>
              </a:rPr>
              <a:t>Finally we created a python script to implement our process which concluded with a score for the system. Higher the score meant that the system is relatively more secure and vice-versa.</a:t>
            </a:r>
            <a:endParaRPr lang="en-US" sz="1810">
              <a:solidFill>
                <a:srgbClr val="FFFFFF"/>
              </a:solidFill>
              <a:latin typeface="Open Sans" panose="020B0606030504020204"/>
            </a:endParaRPr>
          </a:p>
          <a:p>
            <a:pPr>
              <a:lnSpc>
                <a:spcPts val="2530"/>
              </a:lnSpc>
              <a:spcBef>
                <a:spcPct val="0"/>
              </a:spcBef>
            </a:pPr>
            <a:endParaRPr lang="en-US" sz="1810">
              <a:solidFill>
                <a:srgbClr val="FFFFFF"/>
              </a:solidFill>
              <a:latin typeface="Open Sans" panose="020B0606030504020204"/>
            </a:endParaRPr>
          </a:p>
        </p:txBody>
      </p:sp>
      <p:sp>
        <p:nvSpPr>
          <p:cNvPr id="29" name="TextBox 29"/>
          <p:cNvSpPr txBox="1"/>
          <p:nvPr/>
        </p:nvSpPr>
        <p:spPr>
          <a:xfrm>
            <a:off x="400772" y="8213907"/>
            <a:ext cx="428379" cy="253807"/>
          </a:xfrm>
          <a:prstGeom prst="rect">
            <a:avLst/>
          </a:prstGeom>
        </p:spPr>
        <p:txBody>
          <a:bodyPr lIns="0" tIns="0" rIns="0" bIns="0" rtlCol="0" anchor="t">
            <a:spAutoFit/>
          </a:bodyPr>
          <a:lstStyle/>
          <a:p>
            <a:pPr algn="ctr">
              <a:lnSpc>
                <a:spcPts val="2115"/>
              </a:lnSpc>
              <a:spcBef>
                <a:spcPct val="0"/>
              </a:spcBef>
            </a:pPr>
            <a:r>
              <a:rPr lang="en-US" sz="1510">
                <a:solidFill>
                  <a:srgbClr val="FFFFFF"/>
                </a:solidFill>
                <a:latin typeface="Open Sans Bold"/>
              </a:rPr>
              <a:t>04</a:t>
            </a:r>
            <a:endParaRPr lang="en-US" sz="1510">
              <a:solidFill>
                <a:srgbClr val="FFFFFF"/>
              </a:solidFill>
              <a:latin typeface="Open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2817</Words>
  <Application>WPS Presentation</Application>
  <PresentationFormat>Custom</PresentationFormat>
  <Paragraphs>78</Paragraphs>
  <Slides>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SimSun</vt:lpstr>
      <vt:lpstr>Wingdings</vt:lpstr>
      <vt:lpstr>Bebas Neue Cyrillic</vt:lpstr>
      <vt:lpstr>Open Sans</vt:lpstr>
      <vt:lpstr>Open Sans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Cyber Security Presentation</dc:title>
  <dc:creator>Ronit Gupta</dc:creator>
  <cp:lastModifiedBy>Shashwat Saxena</cp:lastModifiedBy>
  <cp:revision>6</cp:revision>
  <dcterms:created xsi:type="dcterms:W3CDTF">2006-08-16T00:00:00Z</dcterms:created>
  <dcterms:modified xsi:type="dcterms:W3CDTF">2024-12-22T05:20:18Z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C76B6957EFEE49DA877BA1456015EC67_12</vt:lpwstr>
  </property>
  <property fmtid="{D5CDD505-2E9C-101B-9397-08002B2CF9AE}" pid="3" name="KSOProductBuildVer">
    <vt:lpwstr>1033-12.2.0.19307</vt:lpwstr>
  </property>
</Properties>
</file>